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10.png" ContentType="image/png"/>
  <Override PartName="/ppt/media/image4.png" ContentType="image/png"/>
  <Override PartName="/ppt/media/image8.png" ContentType="image/png"/>
  <Override PartName="/ppt/media/image3.png" ContentType="image/png"/>
  <Override PartName="/ppt/media/image7.png" ContentType="image/png"/>
  <Override PartName="/ppt/media/image12.png" ContentType="image/png"/>
  <Override PartName="/ppt/media/image2.png" ContentType="image/png"/>
  <Override PartName="/ppt/media/image6.png" ContentType="image/png"/>
  <Override PartName="/ppt/media/image11.png" ContentType="image/png"/>
  <Override PartName="/ppt/media/image1.png" ContentType="image/png"/>
  <Override PartName="/ppt/media/image5.png" ContentType="image/png"/>
  <Override PartName="/ppt/media/image9.png" ContentType="image/png"/>
  <Override PartName="/ppt/slideLayouts/slideLayout6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slideLayout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</p:sldIdLst>
  <p:sldSz cx="9144000" cy="51435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722160" y="3132720"/>
            <a:ext cx="7772040" cy="1366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722160" y="2180160"/>
            <a:ext cx="7772040" cy="5360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722160" y="2767320"/>
            <a:ext cx="7772040" cy="5360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722160" y="3132720"/>
            <a:ext cx="7772040" cy="1366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722160" y="2180160"/>
            <a:ext cx="3792240" cy="5360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704120" y="2180160"/>
            <a:ext cx="3792240" cy="5360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704120" y="2767320"/>
            <a:ext cx="3792240" cy="5360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722160" y="2767320"/>
            <a:ext cx="3792240" cy="5360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722160" y="3132720"/>
            <a:ext cx="7772040" cy="1366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722160" y="2180160"/>
            <a:ext cx="3792240" cy="5360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704120" y="2180160"/>
            <a:ext cx="3792240" cy="5360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pic>
        <p:nvPicPr>
          <p:cNvPr descr="" id="37" name=""/>
          <p:cNvPicPr/>
          <p:nvPr/>
        </p:nvPicPr>
        <p:blipFill>
          <a:blip r:embed="rId2"/>
          <a:stretch>
            <a:fillRect/>
          </a:stretch>
        </p:blipFill>
        <p:spPr>
          <a:xfrm>
            <a:off x="6264360" y="2766960"/>
            <a:ext cx="671760" cy="536040"/>
          </a:xfrm>
          <a:prstGeom prst="rect">
            <a:avLst/>
          </a:prstGeom>
          <a:ln>
            <a:noFill/>
          </a:ln>
        </p:spPr>
      </p:pic>
      <p:pic>
        <p:nvPicPr>
          <p:cNvPr descr="" id="38" name=""/>
          <p:cNvPicPr/>
          <p:nvPr/>
        </p:nvPicPr>
        <p:blipFill>
          <a:blip r:embed="rId3"/>
          <a:stretch>
            <a:fillRect/>
          </a:stretch>
        </p:blipFill>
        <p:spPr>
          <a:xfrm>
            <a:off x="2282400" y="2766960"/>
            <a:ext cx="671760" cy="5360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722160" y="3132720"/>
            <a:ext cx="7772040" cy="1366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722160" y="2180160"/>
            <a:ext cx="7772040" cy="11250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722160" y="3132720"/>
            <a:ext cx="7772040" cy="1366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722160" y="2180160"/>
            <a:ext cx="7772040" cy="11246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722160" y="3132720"/>
            <a:ext cx="7772040" cy="1366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722160" y="2180160"/>
            <a:ext cx="3792240" cy="11246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704120" y="2180160"/>
            <a:ext cx="3792240" cy="11246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722160" y="3132720"/>
            <a:ext cx="7772040" cy="1366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722160" y="2849400"/>
            <a:ext cx="7772040" cy="9118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722160" y="3132720"/>
            <a:ext cx="7772040" cy="1366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722160" y="2180160"/>
            <a:ext cx="3792240" cy="5360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722160" y="2767320"/>
            <a:ext cx="3792240" cy="5360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704120" y="2180160"/>
            <a:ext cx="3792240" cy="11246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722160" y="3132720"/>
            <a:ext cx="7772040" cy="1366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722160" y="2180160"/>
            <a:ext cx="3792240" cy="11246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704120" y="2180160"/>
            <a:ext cx="3792240" cy="5360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704120" y="2767320"/>
            <a:ext cx="3792240" cy="5360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722160" y="3132720"/>
            <a:ext cx="7772040" cy="13662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722160" y="2180160"/>
            <a:ext cx="3792240" cy="5360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704120" y="2180160"/>
            <a:ext cx="3792240" cy="5360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722160" y="2767320"/>
            <a:ext cx="7771320" cy="5360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722160" y="3305160"/>
            <a:ext cx="7772040" cy="10213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b="1" lang="ru-RU" sz="4000">
                <a:solidFill>
                  <a:srgbClr val="000000"/>
                </a:solidFill>
                <a:latin typeface="Calibri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722160" y="2180160"/>
            <a:ext cx="7772040" cy="1124640"/>
          </a:xfrm>
          <a:prstGeom prst="rect">
            <a:avLst/>
          </a:prstGeom>
        </p:spPr>
        <p:txBody>
          <a:bodyPr anchor="b"/>
          <a:p>
            <a:pPr>
              <a:buSzPct val="25000"/>
              <a:buFont typeface="StarSymbol"/>
              <a:buChar char=""/>
            </a:pPr>
            <a:r>
              <a:rPr lang="ru-RU" sz="2000">
                <a:solidFill>
                  <a:srgbClr val="8b8b8b"/>
                </a:solidFill>
                <a:latin typeface="Calibri"/>
              </a:rPr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 sz="2000">
                <a:solidFill>
                  <a:srgbClr val="8b8b8b"/>
                </a:solidFill>
                <a:latin typeface="Calibri"/>
              </a:rPr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 sz="2000">
                <a:solidFill>
                  <a:srgbClr val="8b8b8b"/>
                </a:solidFill>
                <a:latin typeface="Calibri"/>
              </a:rPr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 sz="2000">
                <a:solidFill>
                  <a:srgbClr val="8b8b8b"/>
                </a:solidFill>
                <a:latin typeface="Calibri"/>
              </a:rPr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 sz="2000">
                <a:solidFill>
                  <a:srgbClr val="8b8b8b"/>
                </a:solidFill>
                <a:latin typeface="Calibri"/>
              </a:rPr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 sz="2000">
                <a:solidFill>
                  <a:srgbClr val="8b8b8b"/>
                </a:solidFill>
                <a:latin typeface="Calibri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</a:pPr>
            <a:r>
              <a:rPr lang="ru-RU" sz="2000">
                <a:solidFill>
                  <a:srgbClr val="8b8b8b"/>
                </a:solidFill>
                <a:latin typeface="Calibri"/>
              </a:rPr>
              <a:t>Седьмой уровень структурыОбразец текста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457200" y="4767120"/>
            <a:ext cx="2133360" cy="27360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ru-RU" sz="1200">
                <a:solidFill>
                  <a:srgbClr val="8b8b8b"/>
                </a:solidFill>
                <a:latin typeface="Candara"/>
              </a:rPr>
              <a:t>24.12.19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124080" y="4767120"/>
            <a:ext cx="2895120" cy="27360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6553080" y="4767120"/>
            <a:ext cx="2133360" cy="27360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fld id="{3CA11DB2-5EC0-40F8-83B7-24130445172E}" type="slidenum">
              <a:rPr lang="ru-RU" sz="1200">
                <a:solidFill>
                  <a:srgbClr val="8b8b8b"/>
                </a:solidFill>
                <a:latin typeface="Candara"/>
              </a:rPr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>
            <a:off x="0" y="928800"/>
            <a:ext cx="9143640" cy="428400"/>
          </a:xfrm>
          <a:prstGeom prst="rect">
            <a:avLst/>
          </a:prstGeom>
          <a:noFill/>
          <a:ln>
            <a:noFill/>
          </a:ln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r>
              <a:rPr b="1" lang="ru-RU" sz="1600">
                <a:solidFill>
                  <a:srgbClr val="1f497d"/>
                </a:solidFill>
                <a:latin typeface="Calibri"/>
              </a:rPr>
              <a:t>Средний размер родительской платы по Республике Татарстан</a:t>
            </a:r>
            <a:endParaRPr/>
          </a:p>
        </p:txBody>
      </p:sp>
      <p:sp>
        <p:nvSpPr>
          <p:cNvPr id="40" name="CustomShape 2"/>
          <p:cNvSpPr/>
          <p:nvPr/>
        </p:nvSpPr>
        <p:spPr>
          <a:xfrm>
            <a:off x="428760" y="1785960"/>
            <a:ext cx="999720" cy="3351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ctr">
              <a:lnSpc>
                <a:spcPct val="100000"/>
              </a:lnSpc>
            </a:pPr>
            <a:r>
              <a:rPr lang="ru-RU" sz="1600">
                <a:solidFill>
                  <a:srgbClr val="ffffff"/>
                </a:solidFill>
                <a:latin typeface="Arial"/>
              </a:rPr>
              <a:t>КАДРЫ</a:t>
            </a:r>
            <a:endParaRPr/>
          </a:p>
        </p:txBody>
      </p:sp>
      <p:sp>
        <p:nvSpPr>
          <p:cNvPr id="41" name="CustomShape 3"/>
          <p:cNvSpPr/>
          <p:nvPr/>
        </p:nvSpPr>
        <p:spPr>
          <a:xfrm>
            <a:off x="428760" y="3571920"/>
            <a:ext cx="1642680" cy="7311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lang="ru-RU" sz="1400">
                <a:solidFill>
                  <a:srgbClr val="ffffff"/>
                </a:solidFill>
                <a:latin typeface="Arial"/>
              </a:rPr>
              <a:t>МАТЕРИАЛЬНО-ТЕХНИЧЕСКИЕ УСЛОВИЯ</a:t>
            </a:r>
            <a:endParaRPr/>
          </a:p>
        </p:txBody>
      </p:sp>
      <p:graphicFrame>
        <p:nvGraphicFramePr>
          <p:cNvPr id="42" name="Table 4"/>
          <p:cNvGraphicFramePr/>
          <p:nvPr/>
        </p:nvGraphicFramePr>
        <p:xfrm>
          <a:off x="357120" y="1357200"/>
          <a:ext cx="8214840" cy="3169800"/>
        </p:xfrm>
        <a:graphic>
          <a:graphicData uri="http://schemas.openxmlformats.org/drawingml/2006/table">
            <a:tbl>
              <a:tblPr/>
              <a:tblGrid>
                <a:gridCol w="2714400"/>
                <a:gridCol w="2786040"/>
                <a:gridCol w="2714400"/>
              </a:tblGrid>
              <a:tr h="420120">
                <a:tc>
                  <a:txBody>
                    <a:bodyPr anchor="b"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ru-RU" sz="1200">
                          <a:solidFill>
                            <a:srgbClr val="ffffff"/>
                          </a:solidFill>
                          <a:latin typeface="Arial"/>
                          <a:ea typeface="Calibri"/>
                        </a:rPr>
                        <a:t>Режим работы ДОУ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endParaRPr/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ru-RU" sz="1200">
                          <a:solidFill>
                            <a:srgbClr val="ffffff"/>
                          </a:solidFill>
                          <a:latin typeface="Arial"/>
                          <a:ea typeface="Calibri"/>
                        </a:rPr>
                        <a:t>2019г.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endParaRPr/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ru-RU" sz="1200">
                          <a:solidFill>
                            <a:srgbClr val="ffffff"/>
                          </a:solidFill>
                          <a:latin typeface="Arial"/>
                          <a:ea typeface="Calibri"/>
                        </a:rPr>
                        <a:t>2020г.</a:t>
                      </a:r>
                      <a:endParaRPr/>
                    </a:p>
                  </a:txBody>
                  <a:tcPr/>
                </a:tc>
              </a:tr>
              <a:tr h="270000"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i="1" lang="ru-RU" sz="14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от 2 месяцев до 3 лет</a:t>
                      </a:r>
                      <a:endParaRPr/>
                    </a:p>
                  </a:txBody>
                  <a:tcPr/>
                </a:tc>
              </a:tr>
              <a:tr h="364680"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12 часов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2030 руб.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2037 руб.</a:t>
                      </a:r>
                      <a:endParaRPr/>
                    </a:p>
                  </a:txBody>
                  <a:tcPr/>
                </a:tc>
              </a:tr>
              <a:tr h="266040"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10,5 часов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1838 руб.</a:t>
                      </a:r>
                      <a:endParaRPr/>
                    </a:p>
                  </a:txBody>
                  <a:tcPr/>
                </a:tc>
              </a:tr>
              <a:tr h="321120"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9 часов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1692 руб.</a:t>
                      </a:r>
                      <a:endParaRPr/>
                    </a:p>
                  </a:txBody>
                  <a:tcPr/>
                </a:tc>
              </a:tr>
              <a:tr h="309600"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i="1" lang="ru-RU" sz="14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от 3 лет до прекращения образовательных отношений</a:t>
                      </a:r>
                      <a:endParaRPr/>
                    </a:p>
                  </a:txBody>
                  <a:tcPr/>
                </a:tc>
              </a:tr>
              <a:tr h="310320"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12 часов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1848 руб.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1855 руб.</a:t>
                      </a:r>
                      <a:endParaRPr/>
                    </a:p>
                  </a:txBody>
                  <a:tcPr/>
                </a:tc>
              </a:tr>
              <a:tr h="453240"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10,5 часов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1702 руб.</a:t>
                      </a:r>
                      <a:endParaRPr/>
                    </a:p>
                  </a:txBody>
                  <a:tcPr/>
                </a:tc>
              </a:tr>
              <a:tr h="454680"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9 часов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1609 руб.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3" name="CustomShape 5"/>
          <p:cNvSpPr/>
          <p:nvPr/>
        </p:nvSpPr>
        <p:spPr>
          <a:xfrm>
            <a:off x="0" y="0"/>
            <a:ext cx="2605680" cy="182520"/>
          </a:xfrm>
          <a:prstGeom prst="rect">
            <a:avLst/>
          </a:prstGeom>
          <a:solidFill>
            <a:srgbClr val="376092"/>
          </a:solidFill>
          <a:ln w="25560">
            <a:solidFill>
              <a:srgbClr val="3a5f8b"/>
            </a:solidFill>
            <a:round/>
          </a:ln>
        </p:spPr>
      </p:sp>
      <p:sp>
        <p:nvSpPr>
          <p:cNvPr id="44" name="CustomShape 6"/>
          <p:cNvSpPr/>
          <p:nvPr/>
        </p:nvSpPr>
        <p:spPr>
          <a:xfrm>
            <a:off x="0" y="209520"/>
            <a:ext cx="1515600" cy="57240"/>
          </a:xfrm>
          <a:prstGeom prst="rect">
            <a:avLst/>
          </a:prstGeom>
          <a:solidFill>
            <a:srgbClr val="00b050"/>
          </a:solidFill>
          <a:ln w="25560">
            <a:noFill/>
          </a:ln>
        </p:spPr>
      </p:sp>
      <p:pic>
        <p:nvPicPr>
          <p:cNvPr descr="" id="45" name="Рисунок 15"/>
          <p:cNvPicPr/>
          <p:nvPr/>
        </p:nvPicPr>
        <p:blipFill>
          <a:blip r:embed="rId1"/>
          <a:stretch>
            <a:fillRect/>
          </a:stretch>
        </p:blipFill>
        <p:spPr>
          <a:xfrm>
            <a:off x="7000920" y="357120"/>
            <a:ext cx="466200" cy="590040"/>
          </a:xfrm>
          <a:prstGeom prst="rect">
            <a:avLst/>
          </a:prstGeom>
          <a:ln>
            <a:noFill/>
          </a:ln>
        </p:spPr>
      </p:pic>
      <p:pic>
        <p:nvPicPr>
          <p:cNvPr descr="" id="46" name="Рисунок 17"/>
          <p:cNvPicPr/>
          <p:nvPr/>
        </p:nvPicPr>
        <p:blipFill>
          <a:blip r:embed="rId2"/>
          <a:stretch>
            <a:fillRect/>
          </a:stretch>
        </p:blipFill>
        <p:spPr>
          <a:xfrm>
            <a:off x="7541640" y="387360"/>
            <a:ext cx="1288800" cy="486000"/>
          </a:xfrm>
          <a:prstGeom prst="rect">
            <a:avLst/>
          </a:prstGeom>
          <a:ln>
            <a:noFill/>
          </a:ln>
        </p:spPr>
      </p:pic>
      <p:sp>
        <p:nvSpPr>
          <p:cNvPr id="47" name="CustomShape 7"/>
          <p:cNvSpPr/>
          <p:nvPr/>
        </p:nvSpPr>
        <p:spPr>
          <a:xfrm>
            <a:off x="6537960" y="5006520"/>
            <a:ext cx="2605680" cy="136800"/>
          </a:xfrm>
          <a:prstGeom prst="rect">
            <a:avLst/>
          </a:prstGeom>
          <a:solidFill>
            <a:srgbClr val="376092"/>
          </a:solidFill>
          <a:ln w="25560">
            <a:solidFill>
              <a:srgbClr val="3a5f8b"/>
            </a:solidFill>
            <a:round/>
          </a:ln>
        </p:spPr>
      </p:sp>
      <p:sp>
        <p:nvSpPr>
          <p:cNvPr id="48" name="CustomShape 8"/>
          <p:cNvSpPr/>
          <p:nvPr/>
        </p:nvSpPr>
        <p:spPr>
          <a:xfrm>
            <a:off x="7628040" y="4885560"/>
            <a:ext cx="1515600" cy="57240"/>
          </a:xfrm>
          <a:prstGeom prst="rect">
            <a:avLst/>
          </a:prstGeom>
          <a:solidFill>
            <a:srgbClr val="00b050"/>
          </a:solidFill>
          <a:ln w="25560">
            <a:noFill/>
          </a:ln>
        </p:spPr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CustomShape 1"/>
          <p:cNvSpPr/>
          <p:nvPr/>
        </p:nvSpPr>
        <p:spPr>
          <a:xfrm>
            <a:off x="0" y="500040"/>
            <a:ext cx="7000560" cy="999720"/>
          </a:xfrm>
          <a:prstGeom prst="rect">
            <a:avLst/>
          </a:prstGeom>
          <a:noFill/>
          <a:ln>
            <a:noFill/>
          </a:ln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r>
              <a:rPr b="1" lang="ru-RU" sz="1600">
                <a:solidFill>
                  <a:srgbClr val="1f497d"/>
                </a:solidFill>
                <a:latin typeface="Calibri"/>
              </a:rPr>
              <a:t>Сравнительный анализ размера родительской платы за содержание детей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ru-RU" sz="1600">
                <a:solidFill>
                  <a:srgbClr val="1f497d"/>
                </a:solidFill>
                <a:latin typeface="Calibri"/>
              </a:rPr>
              <a:t>в муниципальных дошкольных образовательных учреждениях с режимом работы 5 дней в неделю по 12 часов 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ru-RU" sz="1600">
                <a:solidFill>
                  <a:srgbClr val="1f497d"/>
                </a:solidFill>
                <a:latin typeface="Calibri"/>
              </a:rPr>
              <a:t>в 2019 год (руб.)</a:t>
            </a:r>
            <a:endParaRPr/>
          </a:p>
        </p:txBody>
      </p:sp>
      <p:sp>
        <p:nvSpPr>
          <p:cNvPr id="50" name="CustomShape 2"/>
          <p:cNvSpPr/>
          <p:nvPr/>
        </p:nvSpPr>
        <p:spPr>
          <a:xfrm>
            <a:off x="428760" y="1785960"/>
            <a:ext cx="999720" cy="3351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ctr">
              <a:lnSpc>
                <a:spcPct val="100000"/>
              </a:lnSpc>
            </a:pPr>
            <a:r>
              <a:rPr lang="ru-RU" sz="1600">
                <a:solidFill>
                  <a:srgbClr val="ffffff"/>
                </a:solidFill>
                <a:latin typeface="Arial"/>
              </a:rPr>
              <a:t>КАДРЫ</a:t>
            </a:r>
            <a:endParaRPr/>
          </a:p>
        </p:txBody>
      </p:sp>
      <p:sp>
        <p:nvSpPr>
          <p:cNvPr id="51" name="CustomShape 3"/>
          <p:cNvSpPr/>
          <p:nvPr/>
        </p:nvSpPr>
        <p:spPr>
          <a:xfrm>
            <a:off x="428760" y="3571920"/>
            <a:ext cx="1642680" cy="7311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lang="ru-RU" sz="1400">
                <a:solidFill>
                  <a:srgbClr val="ffffff"/>
                </a:solidFill>
                <a:latin typeface="Arial"/>
              </a:rPr>
              <a:t>МАТЕРИАЛЬНО-ТЕХНИЧЕСКИЕ УСЛОВИЯ</a:t>
            </a:r>
            <a:endParaRPr/>
          </a:p>
        </p:txBody>
      </p:sp>
      <p:graphicFrame>
        <p:nvGraphicFramePr>
          <p:cNvPr id="52" name="Table 4"/>
          <p:cNvGraphicFramePr/>
          <p:nvPr/>
        </p:nvGraphicFramePr>
        <p:xfrm>
          <a:off x="642960" y="1528920"/>
          <a:ext cx="8214840" cy="1828440"/>
        </p:xfrm>
        <a:graphic>
          <a:graphicData uri="http://schemas.openxmlformats.org/drawingml/2006/table">
            <a:tbl>
              <a:tblPr/>
              <a:tblGrid>
                <a:gridCol w="2071440"/>
                <a:gridCol w="2071440"/>
                <a:gridCol w="2000160"/>
                <a:gridCol w="2071800"/>
              </a:tblGrid>
              <a:tr h="457560">
                <a:tc>
                  <a:tcPr/>
                </a:tc>
                <a:tc>
                  <a:tcPr/>
                </a:tc>
                <a:tc>
                  <a:tcPr/>
                </a:tc>
                <a:tc>
                  <a:tcPr/>
                </a:tc>
              </a:tr>
              <a:tr h="457560">
                <a:tc>
                  <a:tcPr/>
                </a:tc>
                <a:tc>
                  <a:tcPr/>
                </a:tc>
                <a:tc>
                  <a:tcPr/>
                </a:tc>
                <a:tc>
                  <a:tcPr/>
                </a:tc>
              </a:tr>
              <a:tr h="457560">
                <a:tc>
                  <a:tcPr/>
                </a:tc>
                <a:tc>
                  <a:tcPr/>
                </a:tc>
                <a:tc>
                  <a:tcPr/>
                </a:tc>
                <a:tc>
                  <a:tcPr/>
                </a:tc>
              </a:tr>
              <a:tr h="457560">
                <a:tc>
                  <a:tcPr/>
                </a:tc>
                <a:tc>
                  <a:tcPr/>
                </a:tc>
                <a:tc>
                  <a:tcPr/>
                </a:tc>
                <a:tc>
                  <a:tcPr/>
                </a:tc>
              </a:tr>
              <a:tr h="457560">
                <a:tc>
                  <a:tcPr/>
                </a:tc>
                <a:tc>
                  <a:tcPr/>
                </a:tc>
                <a:tc>
                  <a:tcPr/>
                </a:tc>
                <a:tc>
                  <a:tcPr/>
                </a:tc>
              </a:tr>
            </a:tbl>
          </a:graphicData>
        </a:graphic>
      </p:graphicFrame>
      <p:graphicFrame>
        <p:nvGraphicFramePr>
          <p:cNvPr id="53" name="Table 5"/>
          <p:cNvGraphicFramePr/>
          <p:nvPr/>
        </p:nvGraphicFramePr>
        <p:xfrm>
          <a:off x="714240" y="3571920"/>
          <a:ext cx="8143560" cy="731160"/>
        </p:xfrm>
        <a:graphic>
          <a:graphicData uri="http://schemas.openxmlformats.org/drawingml/2006/table">
            <a:tbl>
              <a:tblPr/>
              <a:tblGrid>
                <a:gridCol w="2099520"/>
                <a:gridCol w="6044040"/>
              </a:tblGrid>
              <a:tr h="457560">
                <a:tc>
                  <a:tcPr/>
                </a:tc>
                <a:tc>
                  <a:tcPr/>
                </a:tc>
              </a:tr>
              <a:tr h="457560">
                <a:tc>
                  <a:tcPr/>
                </a:tc>
                <a:tc>
                  <a:tcPr/>
                </a:tc>
              </a:tr>
            </a:tbl>
          </a:graphicData>
        </a:graphic>
      </p:graphicFrame>
      <p:graphicFrame>
        <p:nvGraphicFramePr>
          <p:cNvPr id="54" name="Table 6"/>
          <p:cNvGraphicFramePr/>
          <p:nvPr/>
        </p:nvGraphicFramePr>
        <p:xfrm>
          <a:off x="500040" y="1571760"/>
          <a:ext cx="8214840" cy="3328200"/>
        </p:xfrm>
        <a:graphic>
          <a:graphicData uri="http://schemas.openxmlformats.org/drawingml/2006/table">
            <a:tbl>
              <a:tblPr/>
              <a:tblGrid>
                <a:gridCol w="2738160"/>
                <a:gridCol w="2738160"/>
                <a:gridCol w="2738520"/>
              </a:tblGrid>
              <a:tr h="612360">
                <a:tc>
                  <a:txBody>
                    <a:bodyPr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ru-RU" sz="1200">
                          <a:solidFill>
                            <a:srgbClr val="ffffff"/>
                          </a:solidFill>
                          <a:latin typeface="Arial"/>
                          <a:ea typeface="Calibri"/>
                        </a:rPr>
                        <a:t>Виды дошкольных групп</a:t>
                      </a:r>
                      <a:endParaRPr/>
                    </a:p>
                    <a:p>
                      <a:pPr algn="ctr">
                        <a:lnSpc>
                          <a:spcPct val="115000"/>
                        </a:lnSpc>
                      </a:pPr>
                      <a:endParaRPr/>
                    </a:p>
                    <a:p>
                      <a:pPr algn="ctr">
                        <a:lnSpc>
                          <a:spcPct val="115000"/>
                        </a:lnSpc>
                      </a:pPr>
                      <a:endParaRPr/>
                    </a:p>
                  </a:txBody>
                  <a:tcPr/>
                </a:tc>
                <a:tc>
                  <a:txBody>
                    <a:bodyPr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ru-RU" sz="1200">
                          <a:solidFill>
                            <a:srgbClr val="ffffff"/>
                          </a:solidFill>
                          <a:latin typeface="Arial"/>
                          <a:ea typeface="Calibri"/>
                        </a:rPr>
                        <a:t>Возраст с 1-3 лет </a:t>
                      </a:r>
                      <a:endParaRPr/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ru-RU" sz="1200">
                          <a:solidFill>
                            <a:srgbClr val="ffffff"/>
                          </a:solidFill>
                          <a:latin typeface="Arial"/>
                          <a:ea typeface="Calibri"/>
                        </a:rPr>
                        <a:t>(ясельные группы)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</a:txBody>
                  <a:tcPr/>
                </a:tc>
                <a:tc>
                  <a:txBody>
                    <a:bodyPr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ru-RU" sz="1200">
                          <a:solidFill>
                            <a:srgbClr val="ffffff"/>
                          </a:solidFill>
                          <a:latin typeface="Arial"/>
                          <a:ea typeface="Calibri"/>
                        </a:rPr>
                        <a:t>Возраст 3-7 лет</a:t>
                      </a:r>
                      <a:endParaRPr/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ru-RU" sz="1200">
                          <a:solidFill>
                            <a:srgbClr val="ffffff"/>
                          </a:solidFill>
                          <a:latin typeface="Arial"/>
                          <a:ea typeface="Calibri"/>
                        </a:rPr>
                        <a:t>(дошкольные группы)</a:t>
                      </a:r>
                      <a:endParaRPr/>
                    </a:p>
                    <a:p>
                      <a:pPr algn="ctr">
                        <a:lnSpc>
                          <a:spcPct val="115000"/>
                        </a:lnSpc>
                      </a:pPr>
                      <a:endParaRPr/>
                    </a:p>
                  </a:txBody>
                  <a:tcPr/>
                </a:tc>
              </a:tr>
              <a:tr h="594720"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ru-RU" sz="11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2019 г.</a:t>
                      </a:r>
                      <a:endParaRPr/>
                    </a:p>
                  </a:txBody>
                  <a:tcPr/>
                </a:tc>
              </a:tr>
              <a:tr h="286200">
                <a:tc>
                  <a:txBody>
                    <a:bodyPr bIns="0" lIns="68400" rIns="68400" tIns="0" wrap="none"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ДОУ  общеразвивающего вида</a:t>
                      </a:r>
                      <a:endParaRPr/>
                    </a:p>
                  </a:txBody>
                  <a:tcPr/>
                </a:tc>
                <a:tc>
                  <a:txBody>
                    <a:bodyPr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3721</a:t>
                      </a:r>
                      <a:endParaRPr/>
                    </a:p>
                  </a:txBody>
                  <a:tcPr/>
                </a:tc>
                <a:tc>
                  <a:txBody>
                    <a:bodyPr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3565</a:t>
                      </a:r>
                      <a:endParaRPr/>
                    </a:p>
                  </a:txBody>
                  <a:tcPr/>
                </a:tc>
              </a:tr>
              <a:tr h="435600">
                <a:tc>
                  <a:txBody>
                    <a:bodyPr bIns="0" lIns="68400" rIns="68400" tIns="0" wrap="none"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Коррекционные группы детских садов комбинированного вида</a:t>
                      </a:r>
                      <a:endParaRPr/>
                    </a:p>
                  </a:txBody>
                  <a:tcPr/>
                </a:tc>
                <a:tc>
                  <a:txBody>
                    <a:bodyPr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5128</a:t>
                      </a:r>
                      <a:endParaRPr/>
                    </a:p>
                  </a:txBody>
                  <a:tcPr/>
                </a:tc>
                <a:tc>
                  <a:txBody>
                    <a:bodyPr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4357</a:t>
                      </a:r>
                      <a:endParaRPr/>
                    </a:p>
                  </a:txBody>
                  <a:tcPr/>
                </a:tc>
              </a:tr>
              <a:tr h="769320">
                <a:tc>
                  <a:txBody>
                    <a:bodyPr bIns="0" lIns="68400" rIns="68400" tIns="0" wrap="none"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Коррекционные группы детских садов комбинированного вида с нарушением речи и опорно – двигательного аппарата</a:t>
                      </a:r>
                      <a:endParaRPr/>
                    </a:p>
                  </a:txBody>
                  <a:tcPr/>
                </a:tc>
                <a:tc>
                  <a:txBody>
                    <a:bodyPr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5605</a:t>
                      </a:r>
                      <a:endParaRPr/>
                    </a:p>
                  </a:txBody>
                  <a:tcPr/>
                </a:tc>
                <a:tc>
                  <a:txBody>
                    <a:bodyPr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5067</a:t>
                      </a:r>
                      <a:endParaRPr/>
                    </a:p>
                  </a:txBody>
                  <a:tcPr/>
                </a:tc>
              </a:tr>
              <a:tr h="315360">
                <a:tc>
                  <a:txBody>
                    <a:bodyPr anchor="ctr" bIns="0" lIns="68400" rIns="68400" tIns="0" wrap="none"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Центры развития ребенка</a:t>
                      </a:r>
                      <a:endParaRPr/>
                    </a:p>
                  </a:txBody>
                  <a:tcPr/>
                </a:tc>
                <a:tc>
                  <a:txBody>
                    <a:bodyPr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4266</a:t>
                      </a:r>
                      <a:endParaRPr/>
                    </a:p>
                  </a:txBody>
                  <a:tcPr/>
                </a:tc>
                <a:tc>
                  <a:txBody>
                    <a:bodyPr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4045</a:t>
                      </a:r>
                      <a:endParaRPr/>
                    </a:p>
                  </a:txBody>
                  <a:tcPr/>
                </a:tc>
              </a:tr>
              <a:tr h="314640">
                <a:tc>
                  <a:txBody>
                    <a:bodyPr anchor="ctr" bIns="0" lIns="68400" rIns="68400" tIns="0" wrap="none"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Сельские сады</a:t>
                      </a:r>
                      <a:endParaRPr/>
                    </a:p>
                  </a:txBody>
                  <a:tcPr/>
                </a:tc>
                <a:tc>
                  <a:txBody>
                    <a:bodyPr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3251</a:t>
                      </a:r>
                      <a:endParaRPr/>
                    </a:p>
                  </a:txBody>
                  <a:tcPr/>
                </a:tc>
                <a:tc>
                  <a:txBody>
                    <a:bodyPr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3158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5" name="CustomShape 7"/>
          <p:cNvSpPr/>
          <p:nvPr/>
        </p:nvSpPr>
        <p:spPr>
          <a:xfrm>
            <a:off x="0" y="0"/>
            <a:ext cx="2605680" cy="182520"/>
          </a:xfrm>
          <a:prstGeom prst="rect">
            <a:avLst/>
          </a:prstGeom>
          <a:solidFill>
            <a:srgbClr val="376092"/>
          </a:solidFill>
          <a:ln w="25560">
            <a:solidFill>
              <a:srgbClr val="3a5f8b"/>
            </a:solidFill>
            <a:round/>
          </a:ln>
        </p:spPr>
      </p:sp>
      <p:sp>
        <p:nvSpPr>
          <p:cNvPr id="56" name="CustomShape 8"/>
          <p:cNvSpPr/>
          <p:nvPr/>
        </p:nvSpPr>
        <p:spPr>
          <a:xfrm>
            <a:off x="0" y="209520"/>
            <a:ext cx="1515600" cy="57240"/>
          </a:xfrm>
          <a:prstGeom prst="rect">
            <a:avLst/>
          </a:prstGeom>
          <a:solidFill>
            <a:srgbClr val="00b050"/>
          </a:solidFill>
          <a:ln w="25560">
            <a:noFill/>
          </a:ln>
        </p:spPr>
      </p:sp>
      <p:pic>
        <p:nvPicPr>
          <p:cNvPr descr="" id="57" name="Рисунок 15"/>
          <p:cNvPicPr/>
          <p:nvPr/>
        </p:nvPicPr>
        <p:blipFill>
          <a:blip r:embed="rId1"/>
          <a:stretch>
            <a:fillRect/>
          </a:stretch>
        </p:blipFill>
        <p:spPr>
          <a:xfrm>
            <a:off x="7000920" y="357120"/>
            <a:ext cx="466200" cy="590040"/>
          </a:xfrm>
          <a:prstGeom prst="rect">
            <a:avLst/>
          </a:prstGeom>
          <a:ln>
            <a:noFill/>
          </a:ln>
        </p:spPr>
      </p:pic>
      <p:pic>
        <p:nvPicPr>
          <p:cNvPr descr="" id="58" name="Рисунок 17"/>
          <p:cNvPicPr/>
          <p:nvPr/>
        </p:nvPicPr>
        <p:blipFill>
          <a:blip r:embed="rId2"/>
          <a:stretch>
            <a:fillRect/>
          </a:stretch>
        </p:blipFill>
        <p:spPr>
          <a:xfrm>
            <a:off x="7541640" y="387360"/>
            <a:ext cx="1288800" cy="486000"/>
          </a:xfrm>
          <a:prstGeom prst="rect">
            <a:avLst/>
          </a:prstGeom>
          <a:ln>
            <a:noFill/>
          </a:ln>
        </p:spPr>
      </p:pic>
      <p:sp>
        <p:nvSpPr>
          <p:cNvPr id="59" name="CustomShape 9"/>
          <p:cNvSpPr/>
          <p:nvPr/>
        </p:nvSpPr>
        <p:spPr>
          <a:xfrm>
            <a:off x="6537960" y="5006520"/>
            <a:ext cx="2605680" cy="136800"/>
          </a:xfrm>
          <a:prstGeom prst="rect">
            <a:avLst/>
          </a:prstGeom>
          <a:solidFill>
            <a:srgbClr val="376092"/>
          </a:solidFill>
          <a:ln w="25560">
            <a:solidFill>
              <a:srgbClr val="3a5f8b"/>
            </a:solidFill>
            <a:round/>
          </a:ln>
        </p:spPr>
      </p:sp>
      <p:sp>
        <p:nvSpPr>
          <p:cNvPr id="60" name="CustomShape 10"/>
          <p:cNvSpPr/>
          <p:nvPr/>
        </p:nvSpPr>
        <p:spPr>
          <a:xfrm>
            <a:off x="7628040" y="4885560"/>
            <a:ext cx="1515600" cy="57240"/>
          </a:xfrm>
          <a:prstGeom prst="rect">
            <a:avLst/>
          </a:prstGeom>
          <a:solidFill>
            <a:srgbClr val="00b050"/>
          </a:solidFill>
          <a:ln w="25560">
            <a:noFill/>
          </a:ln>
        </p:spPr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CustomShape 1"/>
          <p:cNvSpPr/>
          <p:nvPr/>
        </p:nvSpPr>
        <p:spPr>
          <a:xfrm>
            <a:off x="0" y="500040"/>
            <a:ext cx="7000560" cy="999720"/>
          </a:xfrm>
          <a:prstGeom prst="rect">
            <a:avLst/>
          </a:prstGeom>
          <a:noFill/>
          <a:ln>
            <a:noFill/>
          </a:ln>
        </p:spPr>
        <p:txBody>
          <a:bodyPr anchor="ctr" bIns="45000" lIns="90000" rIns="90000" tIns="45000"/>
          <a:p>
            <a:pPr algn="ctr">
              <a:lnSpc>
                <a:spcPct val="100000"/>
              </a:lnSpc>
            </a:pPr>
            <a:r>
              <a:rPr b="1" lang="ru-RU" sz="1600">
                <a:solidFill>
                  <a:srgbClr val="1f497d"/>
                </a:solidFill>
                <a:latin typeface="Calibri"/>
              </a:rPr>
              <a:t>Сравнительный анализ размера родительской платы за содержание детей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ru-RU" sz="1600">
                <a:solidFill>
                  <a:srgbClr val="1f497d"/>
                </a:solidFill>
                <a:latin typeface="Calibri"/>
              </a:rPr>
              <a:t>в муниципальных дошкольных образовательных учреждениях с режимом работы 5 дней в неделю по 12 часов 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ru-RU" sz="1600">
                <a:solidFill>
                  <a:srgbClr val="1f497d"/>
                </a:solidFill>
                <a:latin typeface="Calibri"/>
              </a:rPr>
              <a:t>в 2020 год (руб.)</a:t>
            </a:r>
            <a:endParaRPr/>
          </a:p>
        </p:txBody>
      </p:sp>
      <p:sp>
        <p:nvSpPr>
          <p:cNvPr id="62" name="CustomShape 2"/>
          <p:cNvSpPr/>
          <p:nvPr/>
        </p:nvSpPr>
        <p:spPr>
          <a:xfrm>
            <a:off x="428760" y="1785960"/>
            <a:ext cx="999720" cy="3351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ctr">
              <a:lnSpc>
                <a:spcPct val="100000"/>
              </a:lnSpc>
            </a:pPr>
            <a:r>
              <a:rPr lang="ru-RU" sz="1600">
                <a:solidFill>
                  <a:srgbClr val="ffffff"/>
                </a:solidFill>
                <a:latin typeface="Arial"/>
              </a:rPr>
              <a:t>КАДРЫ</a:t>
            </a:r>
            <a:endParaRPr/>
          </a:p>
        </p:txBody>
      </p:sp>
      <p:sp>
        <p:nvSpPr>
          <p:cNvPr id="63" name="CustomShape 3"/>
          <p:cNvSpPr/>
          <p:nvPr/>
        </p:nvSpPr>
        <p:spPr>
          <a:xfrm>
            <a:off x="428760" y="3571920"/>
            <a:ext cx="1642680" cy="7311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lang="ru-RU" sz="1400">
                <a:solidFill>
                  <a:srgbClr val="ffffff"/>
                </a:solidFill>
                <a:latin typeface="Arial"/>
              </a:rPr>
              <a:t>МАТЕРИАЛЬНО-ТЕХНИЧЕСКИЕ УСЛОВИЯ</a:t>
            </a:r>
            <a:endParaRPr/>
          </a:p>
        </p:txBody>
      </p:sp>
      <p:graphicFrame>
        <p:nvGraphicFramePr>
          <p:cNvPr id="64" name="Table 4"/>
          <p:cNvGraphicFramePr/>
          <p:nvPr/>
        </p:nvGraphicFramePr>
        <p:xfrm>
          <a:off x="642960" y="1528920"/>
          <a:ext cx="8214840" cy="1828440"/>
        </p:xfrm>
        <a:graphic>
          <a:graphicData uri="http://schemas.openxmlformats.org/drawingml/2006/table">
            <a:tbl>
              <a:tblPr/>
              <a:tblGrid>
                <a:gridCol w="2071440"/>
                <a:gridCol w="2071440"/>
                <a:gridCol w="2000160"/>
                <a:gridCol w="2071800"/>
              </a:tblGrid>
              <a:tr h="457560">
                <a:tc>
                  <a:tcPr/>
                </a:tc>
                <a:tc>
                  <a:tcPr/>
                </a:tc>
                <a:tc>
                  <a:tcPr/>
                </a:tc>
                <a:tc>
                  <a:tcPr/>
                </a:tc>
              </a:tr>
              <a:tr h="457560">
                <a:tc>
                  <a:tcPr/>
                </a:tc>
                <a:tc>
                  <a:tcPr/>
                </a:tc>
                <a:tc>
                  <a:tcPr/>
                </a:tc>
                <a:tc>
                  <a:tcPr/>
                </a:tc>
              </a:tr>
              <a:tr h="457560">
                <a:tc>
                  <a:tcPr/>
                </a:tc>
                <a:tc>
                  <a:tcPr/>
                </a:tc>
                <a:tc>
                  <a:tcPr/>
                </a:tc>
                <a:tc>
                  <a:tcPr/>
                </a:tc>
              </a:tr>
              <a:tr h="457560">
                <a:tc>
                  <a:tcPr/>
                </a:tc>
                <a:tc>
                  <a:tcPr/>
                </a:tc>
                <a:tc>
                  <a:tcPr/>
                </a:tc>
                <a:tc>
                  <a:tcPr/>
                </a:tc>
              </a:tr>
              <a:tr h="457560">
                <a:tc>
                  <a:tcPr/>
                </a:tc>
                <a:tc>
                  <a:tcPr/>
                </a:tc>
                <a:tc>
                  <a:tcPr/>
                </a:tc>
                <a:tc>
                  <a:tcPr/>
                </a:tc>
              </a:tr>
            </a:tbl>
          </a:graphicData>
        </a:graphic>
      </p:graphicFrame>
      <p:graphicFrame>
        <p:nvGraphicFramePr>
          <p:cNvPr id="65" name="Table 5"/>
          <p:cNvGraphicFramePr/>
          <p:nvPr/>
        </p:nvGraphicFramePr>
        <p:xfrm>
          <a:off x="714240" y="3571920"/>
          <a:ext cx="8143560" cy="731160"/>
        </p:xfrm>
        <a:graphic>
          <a:graphicData uri="http://schemas.openxmlformats.org/drawingml/2006/table">
            <a:tbl>
              <a:tblPr/>
              <a:tblGrid>
                <a:gridCol w="2099520"/>
                <a:gridCol w="6044040"/>
              </a:tblGrid>
              <a:tr h="457560">
                <a:tc>
                  <a:tcPr/>
                </a:tc>
                <a:tc>
                  <a:tcPr/>
                </a:tc>
              </a:tr>
              <a:tr h="457560">
                <a:tc>
                  <a:tcPr/>
                </a:tc>
                <a:tc>
                  <a:tcPr/>
                </a:tc>
              </a:tr>
            </a:tbl>
          </a:graphicData>
        </a:graphic>
      </p:graphicFrame>
      <p:graphicFrame>
        <p:nvGraphicFramePr>
          <p:cNvPr id="66" name="Table 6"/>
          <p:cNvGraphicFramePr/>
          <p:nvPr/>
        </p:nvGraphicFramePr>
        <p:xfrm>
          <a:off x="500040" y="1571760"/>
          <a:ext cx="8214840" cy="3357360"/>
        </p:xfrm>
        <a:graphic>
          <a:graphicData uri="http://schemas.openxmlformats.org/drawingml/2006/table">
            <a:tbl>
              <a:tblPr/>
              <a:tblGrid>
                <a:gridCol w="2738160"/>
                <a:gridCol w="2738160"/>
                <a:gridCol w="2738520"/>
              </a:tblGrid>
              <a:tr h="612360">
                <a:tc>
                  <a:txBody>
                    <a:bodyPr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ru-RU" sz="1200">
                          <a:solidFill>
                            <a:srgbClr val="ffffff"/>
                          </a:solidFill>
                          <a:latin typeface="Arial"/>
                          <a:ea typeface="Calibri"/>
                        </a:rPr>
                        <a:t>Виды групп</a:t>
                      </a:r>
                      <a:endParaRPr/>
                    </a:p>
                    <a:p>
                      <a:pPr algn="ctr">
                        <a:lnSpc>
                          <a:spcPct val="115000"/>
                        </a:lnSpc>
                      </a:pPr>
                      <a:endParaRPr/>
                    </a:p>
                    <a:p>
                      <a:pPr algn="ctr">
                        <a:lnSpc>
                          <a:spcPct val="115000"/>
                        </a:lnSpc>
                      </a:pPr>
                      <a:endParaRPr/>
                    </a:p>
                  </a:txBody>
                  <a:tcPr/>
                </a:tc>
                <a:tc>
                  <a:txBody>
                    <a:bodyPr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ru-RU" sz="1200">
                          <a:solidFill>
                            <a:srgbClr val="ffffff"/>
                          </a:solidFill>
                          <a:latin typeface="Arial"/>
                          <a:ea typeface="Calibri"/>
                        </a:rPr>
                        <a:t>От 2 месяцев до 3 лет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</a:txBody>
                  <a:tcPr/>
                </a:tc>
                <a:tc>
                  <a:txBody>
                    <a:bodyPr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ru-RU" sz="1200">
                          <a:solidFill>
                            <a:srgbClr val="ffffff"/>
                          </a:solidFill>
                          <a:latin typeface="Arial"/>
                          <a:ea typeface="Calibri"/>
                        </a:rPr>
                        <a:t>От 3 лет до прекращения образовательных отношений</a:t>
                      </a:r>
                      <a:endParaRPr/>
                    </a:p>
                    <a:p>
                      <a:pPr algn="ctr">
                        <a:lnSpc>
                          <a:spcPct val="115000"/>
                        </a:lnSpc>
                      </a:pPr>
                      <a:endParaRPr/>
                    </a:p>
                  </a:txBody>
                  <a:tcPr/>
                </a:tc>
              </a:tr>
              <a:tr h="594720"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ru-RU" sz="11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2020 г.</a:t>
                      </a:r>
                      <a:endParaRPr/>
                    </a:p>
                  </a:txBody>
                  <a:tcPr/>
                </a:tc>
              </a:tr>
              <a:tr h="384840">
                <a:tc>
                  <a:txBody>
                    <a:bodyPr bIns="0" lIns="68400" rIns="68400" tIns="0" wrap="none"/>
                    <a:p>
                      <a:pPr>
                        <a:lnSpc>
                          <a:spcPct val="115000"/>
                        </a:lnSpc>
                      </a:pPr>
                      <a:r>
                        <a:rPr b="1" lang="ru-RU" sz="11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Группы общеразвивающей и комбинированной направленность</a:t>
                      </a:r>
                      <a:endParaRPr/>
                    </a:p>
                  </a:txBody>
                  <a:tcPr/>
                </a:tc>
                <a:tc>
                  <a:txBody>
                    <a:bodyPr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3746</a:t>
                      </a:r>
                      <a:endParaRPr/>
                    </a:p>
                  </a:txBody>
                  <a:tcPr/>
                </a:tc>
                <a:tc>
                  <a:txBody>
                    <a:bodyPr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3628</a:t>
                      </a:r>
                      <a:endParaRPr/>
                    </a:p>
                  </a:txBody>
                  <a:tcPr/>
                </a:tc>
              </a:tr>
              <a:tr h="577080">
                <a:tc>
                  <a:txBody>
                    <a:bodyPr bIns="0" lIns="68400" rIns="68400" tIns="0" wrap="none"/>
                    <a:p>
                      <a:pPr>
                        <a:lnSpc>
                          <a:spcPct val="115000"/>
                        </a:lnSpc>
                      </a:pPr>
                      <a:r>
                        <a:rPr b="1" lang="ru-RU" sz="11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Группы компенсирующей направленности,</a:t>
                      </a:r>
                      <a:endParaRPr/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b="1" lang="ru-RU" sz="11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в том числе:</a:t>
                      </a:r>
                      <a:endParaRPr/>
                    </a:p>
                  </a:txBody>
                  <a:tcPr/>
                </a:tc>
                <a:tc>
                  <a:tcPr/>
                </a:tc>
                <a:tc>
                  <a:tcPr/>
                </a:tc>
              </a:tr>
              <a:tr h="769320">
                <a:tc>
                  <a:txBody>
                    <a:bodyPr anchor="ctr" bIns="0" lIns="68400" rIns="68400" tIns="0" wrap="none"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-для детей нуждающихся в специальных лечебно – оздоровительных мероприятиях, в том числе ЧБД</a:t>
                      </a:r>
                      <a:endParaRPr/>
                    </a:p>
                  </a:txBody>
                  <a:tcPr/>
                </a:tc>
                <a:tc>
                  <a:txBody>
                    <a:bodyPr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5171</a:t>
                      </a:r>
                      <a:endParaRPr/>
                    </a:p>
                  </a:txBody>
                  <a:tcPr/>
                </a:tc>
                <a:tc>
                  <a:txBody>
                    <a:bodyPr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4420</a:t>
                      </a:r>
                      <a:endParaRPr/>
                    </a:p>
                  </a:txBody>
                  <a:tcPr/>
                </a:tc>
              </a:tr>
              <a:tr h="384840">
                <a:tc>
                  <a:txBody>
                    <a:bodyPr anchor="ctr" bIns="0" lIns="68400" rIns="68400" tIns="0" wrap="none"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- для детей с иными отклонениями в развитии</a:t>
                      </a:r>
                      <a:endParaRPr/>
                    </a:p>
                  </a:txBody>
                  <a:tcPr/>
                </a:tc>
                <a:tc>
                  <a:txBody>
                    <a:bodyPr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5702</a:t>
                      </a:r>
                      <a:endParaRPr/>
                    </a:p>
                  </a:txBody>
                  <a:tcPr/>
                </a:tc>
                <a:tc>
                  <a:txBody>
                    <a:bodyPr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5187</a:t>
                      </a:r>
                      <a:endParaRPr/>
                    </a:p>
                  </a:txBody>
                  <a:tcPr/>
                </a:tc>
              </a:tr>
              <a:tr h="192600">
                <a:tc>
                  <a:txBody>
                    <a:bodyPr anchor="ctr" bIns="0" lIns="68400" rIns="68400" tIns="0" wrap="none"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- для детей с ФФН речи</a:t>
                      </a:r>
                      <a:endParaRPr/>
                    </a:p>
                  </a:txBody>
                  <a:tcPr/>
                </a:tc>
                <a:tc>
                  <a:txBody>
                    <a:bodyPr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-</a:t>
                      </a:r>
                      <a:endParaRPr/>
                    </a:p>
                  </a:txBody>
                  <a:tcPr/>
                </a:tc>
                <a:tc>
                  <a:txBody>
                    <a:bodyPr bIns="0" lIns="68400" rIns="68400" tIns="0" wrap="none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5187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7" name="CustomShape 7"/>
          <p:cNvSpPr/>
          <p:nvPr/>
        </p:nvSpPr>
        <p:spPr>
          <a:xfrm>
            <a:off x="0" y="0"/>
            <a:ext cx="2605680" cy="182520"/>
          </a:xfrm>
          <a:prstGeom prst="rect">
            <a:avLst/>
          </a:prstGeom>
          <a:solidFill>
            <a:srgbClr val="376092"/>
          </a:solidFill>
          <a:ln w="25560">
            <a:solidFill>
              <a:srgbClr val="3a5f8b"/>
            </a:solidFill>
            <a:round/>
          </a:ln>
        </p:spPr>
      </p:sp>
      <p:sp>
        <p:nvSpPr>
          <p:cNvPr id="68" name="CustomShape 8"/>
          <p:cNvSpPr/>
          <p:nvPr/>
        </p:nvSpPr>
        <p:spPr>
          <a:xfrm>
            <a:off x="0" y="209520"/>
            <a:ext cx="1515600" cy="57240"/>
          </a:xfrm>
          <a:prstGeom prst="rect">
            <a:avLst/>
          </a:prstGeom>
          <a:solidFill>
            <a:srgbClr val="00b050"/>
          </a:solidFill>
          <a:ln w="25560">
            <a:noFill/>
          </a:ln>
        </p:spPr>
      </p:sp>
      <p:pic>
        <p:nvPicPr>
          <p:cNvPr descr="" id="69" name="Рисунок 15"/>
          <p:cNvPicPr/>
          <p:nvPr/>
        </p:nvPicPr>
        <p:blipFill>
          <a:blip r:embed="rId1"/>
          <a:stretch>
            <a:fillRect/>
          </a:stretch>
        </p:blipFill>
        <p:spPr>
          <a:xfrm>
            <a:off x="7000920" y="357120"/>
            <a:ext cx="466200" cy="590040"/>
          </a:xfrm>
          <a:prstGeom prst="rect">
            <a:avLst/>
          </a:prstGeom>
          <a:ln>
            <a:noFill/>
          </a:ln>
        </p:spPr>
      </p:pic>
      <p:pic>
        <p:nvPicPr>
          <p:cNvPr descr="" id="70" name="Рисунок 17"/>
          <p:cNvPicPr/>
          <p:nvPr/>
        </p:nvPicPr>
        <p:blipFill>
          <a:blip r:embed="rId2"/>
          <a:stretch>
            <a:fillRect/>
          </a:stretch>
        </p:blipFill>
        <p:spPr>
          <a:xfrm>
            <a:off x="7541640" y="387360"/>
            <a:ext cx="1288800" cy="486000"/>
          </a:xfrm>
          <a:prstGeom prst="rect">
            <a:avLst/>
          </a:prstGeom>
          <a:ln>
            <a:noFill/>
          </a:ln>
        </p:spPr>
      </p:pic>
      <p:sp>
        <p:nvSpPr>
          <p:cNvPr id="71" name="CustomShape 9"/>
          <p:cNvSpPr/>
          <p:nvPr/>
        </p:nvSpPr>
        <p:spPr>
          <a:xfrm>
            <a:off x="6537960" y="5006520"/>
            <a:ext cx="2605680" cy="136800"/>
          </a:xfrm>
          <a:prstGeom prst="rect">
            <a:avLst/>
          </a:prstGeom>
          <a:solidFill>
            <a:srgbClr val="376092"/>
          </a:solidFill>
          <a:ln w="25560">
            <a:solidFill>
              <a:srgbClr val="3a5f8b"/>
            </a:solidFill>
            <a:round/>
          </a:ln>
        </p:spPr>
      </p:sp>
      <p:sp>
        <p:nvSpPr>
          <p:cNvPr id="72" name="CustomShape 10"/>
          <p:cNvSpPr/>
          <p:nvPr/>
        </p:nvSpPr>
        <p:spPr>
          <a:xfrm>
            <a:off x="7628040" y="4885560"/>
            <a:ext cx="1515600" cy="57240"/>
          </a:xfrm>
          <a:prstGeom prst="rect">
            <a:avLst/>
          </a:prstGeom>
          <a:solidFill>
            <a:srgbClr val="00b050"/>
          </a:solidFill>
          <a:ln w="25560">
            <a:noFill/>
          </a:ln>
        </p:spPr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CustomShape 1"/>
          <p:cNvSpPr/>
          <p:nvPr/>
        </p:nvSpPr>
        <p:spPr>
          <a:xfrm>
            <a:off x="214200" y="285840"/>
            <a:ext cx="8929440" cy="856800"/>
          </a:xfrm>
          <a:prstGeom prst="rect">
            <a:avLst/>
          </a:prstGeom>
          <a:noFill/>
          <a:ln>
            <a:noFill/>
          </a:ln>
        </p:spPr>
        <p:txBody>
          <a:bodyPr anchor="ctr" bIns="45000" lIns="90000" rIns="90000" tIns="45000"/>
          <a:p>
            <a:pPr>
              <a:lnSpc>
                <a:spcPct val="100000"/>
              </a:lnSpc>
            </a:pPr>
            <a:r>
              <a:rPr b="1" lang="ru-RU" sz="1600">
                <a:solidFill>
                  <a:srgbClr val="1f497d"/>
                </a:solidFill>
                <a:latin typeface="Calibri"/>
              </a:rPr>
              <a:t>Сравнительный анализ размера родительской платы за содержание детей 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1600">
                <a:solidFill>
                  <a:srgbClr val="1f497d"/>
                </a:solidFill>
                <a:latin typeface="Calibri"/>
              </a:rPr>
              <a:t>в муниципальных дошкольных образовательных учреждениях 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1600">
                <a:solidFill>
                  <a:srgbClr val="1f497d"/>
                </a:solidFill>
                <a:latin typeface="Calibri"/>
              </a:rPr>
              <a:t>Нижнекамского муниципального района 2019г. – 2020 г. </a:t>
            </a:r>
            <a:endParaRPr/>
          </a:p>
        </p:txBody>
      </p:sp>
      <p:sp>
        <p:nvSpPr>
          <p:cNvPr id="74" name="CustomShape 2"/>
          <p:cNvSpPr/>
          <p:nvPr/>
        </p:nvSpPr>
        <p:spPr>
          <a:xfrm>
            <a:off x="428760" y="1785960"/>
            <a:ext cx="999720" cy="3351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ctr">
              <a:lnSpc>
                <a:spcPct val="100000"/>
              </a:lnSpc>
            </a:pPr>
            <a:r>
              <a:rPr lang="ru-RU" sz="1600">
                <a:solidFill>
                  <a:srgbClr val="ffffff"/>
                </a:solidFill>
                <a:latin typeface="Arial"/>
              </a:rPr>
              <a:t>КАДРЫ</a:t>
            </a:r>
            <a:endParaRPr/>
          </a:p>
        </p:txBody>
      </p:sp>
      <p:sp>
        <p:nvSpPr>
          <p:cNvPr id="75" name="CustomShape 3"/>
          <p:cNvSpPr/>
          <p:nvPr/>
        </p:nvSpPr>
        <p:spPr>
          <a:xfrm>
            <a:off x="428760" y="3571920"/>
            <a:ext cx="1642680" cy="7311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lang="ru-RU" sz="1400">
                <a:solidFill>
                  <a:srgbClr val="ffffff"/>
                </a:solidFill>
                <a:latin typeface="Arial"/>
              </a:rPr>
              <a:t>МАТЕРИАЛЬНО-ТЕХНИЧЕСКИЕ УСЛОВИЯ</a:t>
            </a:r>
            <a:endParaRPr/>
          </a:p>
        </p:txBody>
      </p:sp>
      <p:sp>
        <p:nvSpPr>
          <p:cNvPr id="76" name="CustomShape 4"/>
          <p:cNvSpPr/>
          <p:nvPr/>
        </p:nvSpPr>
        <p:spPr>
          <a:xfrm>
            <a:off x="0" y="0"/>
            <a:ext cx="2605680" cy="182520"/>
          </a:xfrm>
          <a:prstGeom prst="rect">
            <a:avLst/>
          </a:prstGeom>
          <a:solidFill>
            <a:srgbClr val="376092"/>
          </a:solidFill>
          <a:ln w="25560">
            <a:solidFill>
              <a:srgbClr val="3a5f8b"/>
            </a:solidFill>
            <a:round/>
          </a:ln>
        </p:spPr>
      </p:sp>
      <p:sp>
        <p:nvSpPr>
          <p:cNvPr id="77" name="CustomShape 5"/>
          <p:cNvSpPr/>
          <p:nvPr/>
        </p:nvSpPr>
        <p:spPr>
          <a:xfrm>
            <a:off x="0" y="209520"/>
            <a:ext cx="1515600" cy="57240"/>
          </a:xfrm>
          <a:prstGeom prst="rect">
            <a:avLst/>
          </a:prstGeom>
          <a:solidFill>
            <a:srgbClr val="00b050"/>
          </a:solidFill>
          <a:ln w="25560">
            <a:noFill/>
          </a:ln>
        </p:spPr>
      </p:sp>
      <p:pic>
        <p:nvPicPr>
          <p:cNvPr descr="" id="78" name="Рисунок 15"/>
          <p:cNvPicPr/>
          <p:nvPr/>
        </p:nvPicPr>
        <p:blipFill>
          <a:blip r:embed="rId1"/>
          <a:stretch>
            <a:fillRect/>
          </a:stretch>
        </p:blipFill>
        <p:spPr>
          <a:xfrm>
            <a:off x="7000920" y="357120"/>
            <a:ext cx="466200" cy="590040"/>
          </a:xfrm>
          <a:prstGeom prst="rect">
            <a:avLst/>
          </a:prstGeom>
          <a:ln>
            <a:noFill/>
          </a:ln>
        </p:spPr>
      </p:pic>
      <p:pic>
        <p:nvPicPr>
          <p:cNvPr descr="" id="79" name="Рисунок 17"/>
          <p:cNvPicPr/>
          <p:nvPr/>
        </p:nvPicPr>
        <p:blipFill>
          <a:blip r:embed="rId2"/>
          <a:stretch>
            <a:fillRect/>
          </a:stretch>
        </p:blipFill>
        <p:spPr>
          <a:xfrm>
            <a:off x="7541640" y="387360"/>
            <a:ext cx="1288800" cy="486000"/>
          </a:xfrm>
          <a:prstGeom prst="rect">
            <a:avLst/>
          </a:prstGeom>
          <a:ln>
            <a:noFill/>
          </a:ln>
        </p:spPr>
      </p:pic>
      <p:sp>
        <p:nvSpPr>
          <p:cNvPr id="80" name="CustomShape 6"/>
          <p:cNvSpPr/>
          <p:nvPr/>
        </p:nvSpPr>
        <p:spPr>
          <a:xfrm>
            <a:off x="6537960" y="5006520"/>
            <a:ext cx="2605680" cy="136800"/>
          </a:xfrm>
          <a:prstGeom prst="rect">
            <a:avLst/>
          </a:prstGeom>
          <a:solidFill>
            <a:srgbClr val="376092"/>
          </a:solidFill>
          <a:ln w="25560">
            <a:solidFill>
              <a:srgbClr val="3a5f8b"/>
            </a:solidFill>
            <a:round/>
          </a:ln>
        </p:spPr>
      </p:sp>
      <p:sp>
        <p:nvSpPr>
          <p:cNvPr id="81" name="CustomShape 7"/>
          <p:cNvSpPr/>
          <p:nvPr/>
        </p:nvSpPr>
        <p:spPr>
          <a:xfrm>
            <a:off x="7628040" y="4885560"/>
            <a:ext cx="1515600" cy="57240"/>
          </a:xfrm>
          <a:prstGeom prst="rect">
            <a:avLst/>
          </a:prstGeom>
          <a:solidFill>
            <a:srgbClr val="00b050"/>
          </a:solidFill>
          <a:ln w="25560">
            <a:noFill/>
          </a:ln>
        </p:spPr>
      </p:sp>
      <p:graphicFrame>
        <p:nvGraphicFramePr>
          <p:cNvPr id="82" name="Table 8"/>
          <p:cNvGraphicFramePr/>
          <p:nvPr/>
        </p:nvGraphicFramePr>
        <p:xfrm>
          <a:off x="357120" y="1143000"/>
          <a:ext cx="8357760" cy="3762000"/>
        </p:xfrm>
        <a:graphic>
          <a:graphicData uri="http://schemas.openxmlformats.org/drawingml/2006/table">
            <a:tbl>
              <a:tblPr/>
              <a:tblGrid>
                <a:gridCol w="1071360"/>
                <a:gridCol w="2928960"/>
                <a:gridCol w="857160"/>
                <a:gridCol w="571320"/>
                <a:gridCol w="642600"/>
                <a:gridCol w="571320"/>
                <a:gridCol w="571320"/>
                <a:gridCol w="571320"/>
                <a:gridCol w="572400"/>
              </a:tblGrid>
              <a:tr h="244080"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000">
                          <a:solidFill>
                            <a:srgbClr val="ffffff"/>
                          </a:solidFill>
                          <a:latin typeface="Calibri"/>
                        </a:rPr>
                        <a:t>Категория ДОУ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000">
                          <a:solidFill>
                            <a:srgbClr val="ffffff"/>
                          </a:solidFill>
                          <a:latin typeface="Calibri"/>
                        </a:rPr>
                        <a:t>Режим работы ДОУ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000">
                          <a:solidFill>
                            <a:srgbClr val="ffffff"/>
                          </a:solidFill>
                          <a:latin typeface="Calibri"/>
                        </a:rPr>
                        <a:t>Количество ДОУ в НМР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000">
                          <a:solidFill>
                            <a:srgbClr val="ffffff"/>
                          </a:solidFill>
                          <a:latin typeface="Calibri"/>
                        </a:rPr>
                        <a:t>Размер родительской платы</a:t>
                      </a:r>
                      <a:endParaRPr/>
                    </a:p>
                  </a:txBody>
                  <a:tcPr/>
                </a:tc>
              </a:tr>
              <a:tr h="700920"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</a:rPr>
                        <a:t>От 2 месяцев до 3 лет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</a:rPr>
                        <a:t>От 3 лет до прекращения образовательных отношений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</a:rPr>
                        <a:t>Разница</a:t>
                      </a:r>
                      <a:endParaRPr/>
                    </a:p>
                  </a:txBody>
                  <a:tcPr/>
                </a:tc>
              </a:tr>
              <a:tr h="396360"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</a:rPr>
                        <a:t>2019г. 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</a:rPr>
                        <a:t>2020г.</a:t>
                      </a:r>
                      <a:endParaRPr/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</a:rPr>
                        <a:t>2019г. 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</a:rPr>
                        <a:t>2020г.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</a:rPr>
                        <a:t>2019г. 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</a:rPr>
                        <a:t>2020г.</a:t>
                      </a:r>
                      <a:endParaRPr/>
                    </a:p>
                  </a:txBody>
                  <a:tcPr/>
                </a:tc>
              </a:tr>
              <a:tr h="548640">
                <a:tc>
                  <a:txBody>
                    <a:bodyPr anchor="ctr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</a:rPr>
                        <a:t>Городские ДОУ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000">
                          <a:solidFill>
                            <a:srgbClr val="000000"/>
                          </a:solidFill>
                          <a:latin typeface="Calibri"/>
                        </a:rPr>
                        <a:t>5 дней – 12 часов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</a:rPr>
                        <a:t>Группы общеразвивающей и комбинированной направленности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endParaRPr/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</a:rPr>
                        <a:t>51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3721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3746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3565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3628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+25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</a:rPr>
                        <a:t>+63</a:t>
                      </a:r>
                      <a:endParaRPr/>
                    </a:p>
                  </a:txBody>
                  <a:tcPr/>
                </a:tc>
              </a:tr>
              <a:tr h="700920">
                <a:tc>
                  <a:txBody>
                    <a:bodyPr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000">
                          <a:solidFill>
                            <a:srgbClr val="000000"/>
                          </a:solidFill>
                          <a:latin typeface="Calibri"/>
                        </a:rPr>
                        <a:t>5 дней – 12 часов</a:t>
                      </a: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</a:rPr>
                        <a:t> группы для детей, нуждающиеся в специальных лечебно – оздоровительных мероприятиях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</a:rPr>
                        <a:t>ДОУ 29,60,61,64,69,70,71,75,77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8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5128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5171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4357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4420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+43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+63</a:t>
                      </a:r>
                      <a:endParaRPr/>
                    </a:p>
                  </a:txBody>
                  <a:tcPr/>
                </a:tc>
              </a:tr>
              <a:tr h="774720">
                <a:tc>
                  <a:txBody>
                    <a:bodyPr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000">
                          <a:solidFill>
                            <a:srgbClr val="000000"/>
                          </a:solidFill>
                          <a:latin typeface="Calibri"/>
                        </a:rPr>
                        <a:t>5 дней – 12 часов</a:t>
                      </a: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</a:rPr>
                        <a:t>группы для детей с иными отклонениями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</a:rPr>
                        <a:t>ДОУ 12, 24, 40, 41, 53, 57, 68, 73, 78,63, 87, Кам.Поляны №3, Кам.Поляны№4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11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5605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5702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5067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5187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+97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+120</a:t>
                      </a:r>
                      <a:endParaRPr/>
                    </a:p>
                  </a:txBody>
                  <a:tcPr/>
                </a:tc>
              </a:tr>
              <a:tr h="396360">
                <a:tc>
                  <a:txBody>
                    <a:bodyPr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000">
                          <a:solidFill>
                            <a:srgbClr val="000000"/>
                          </a:solidFill>
                          <a:latin typeface="Calibri"/>
                        </a:rPr>
                        <a:t>5 дней – 12 часов</a:t>
                      </a: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000">
                          <a:solidFill>
                            <a:srgbClr val="000000"/>
                          </a:solidFill>
                          <a:latin typeface="Calibri"/>
                        </a:rPr>
                        <a:t>(</a:t>
                      </a: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</a:rPr>
                        <a:t>ЦРР 89,90,91,92,95,96,97)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7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4266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3746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4045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3627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-520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-417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ustomShape 1"/>
          <p:cNvSpPr/>
          <p:nvPr/>
        </p:nvSpPr>
        <p:spPr>
          <a:xfrm>
            <a:off x="214200" y="428760"/>
            <a:ext cx="8929440" cy="928440"/>
          </a:xfrm>
          <a:prstGeom prst="rect">
            <a:avLst/>
          </a:prstGeom>
          <a:noFill/>
          <a:ln>
            <a:noFill/>
          </a:ln>
        </p:spPr>
        <p:txBody>
          <a:bodyPr anchor="ctr" bIns="45000" lIns="90000" rIns="90000" tIns="45000"/>
          <a:p>
            <a:pPr>
              <a:lnSpc>
                <a:spcPct val="100000"/>
              </a:lnSpc>
            </a:pPr>
            <a:r>
              <a:rPr b="1" lang="ru-RU" sz="1600">
                <a:solidFill>
                  <a:srgbClr val="1f497d"/>
                </a:solidFill>
                <a:latin typeface="Calibri"/>
              </a:rPr>
              <a:t>Сравнительный анализ размера родительской платы за содержание детей 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1600">
                <a:solidFill>
                  <a:srgbClr val="1f497d"/>
                </a:solidFill>
                <a:latin typeface="Calibri"/>
              </a:rPr>
              <a:t>в муниципальных дошкольных образовательных учреждениях 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1600">
                <a:solidFill>
                  <a:srgbClr val="1f497d"/>
                </a:solidFill>
                <a:latin typeface="Calibri"/>
              </a:rPr>
              <a:t>Нижнекамского муниципального района 2019г. – 2020 г. </a:t>
            </a:r>
            <a:endParaRPr/>
          </a:p>
        </p:txBody>
      </p:sp>
      <p:sp>
        <p:nvSpPr>
          <p:cNvPr id="84" name="CustomShape 2"/>
          <p:cNvSpPr/>
          <p:nvPr/>
        </p:nvSpPr>
        <p:spPr>
          <a:xfrm>
            <a:off x="428760" y="1785960"/>
            <a:ext cx="999720" cy="3351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ctr">
              <a:lnSpc>
                <a:spcPct val="100000"/>
              </a:lnSpc>
            </a:pPr>
            <a:r>
              <a:rPr lang="ru-RU" sz="1600">
                <a:solidFill>
                  <a:srgbClr val="ffffff"/>
                </a:solidFill>
                <a:latin typeface="Arial"/>
              </a:rPr>
              <a:t>КАДРЫ</a:t>
            </a:r>
            <a:endParaRPr/>
          </a:p>
        </p:txBody>
      </p:sp>
      <p:sp>
        <p:nvSpPr>
          <p:cNvPr id="85" name="CustomShape 3"/>
          <p:cNvSpPr/>
          <p:nvPr/>
        </p:nvSpPr>
        <p:spPr>
          <a:xfrm>
            <a:off x="428760" y="3571920"/>
            <a:ext cx="1642680" cy="7311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lang="ru-RU" sz="1400">
                <a:solidFill>
                  <a:srgbClr val="ffffff"/>
                </a:solidFill>
                <a:latin typeface="Arial"/>
              </a:rPr>
              <a:t>МАТЕРИАЛЬНО-ТЕХНИЧЕСКИЕ УСЛОВИЯ</a:t>
            </a:r>
            <a:endParaRPr/>
          </a:p>
        </p:txBody>
      </p:sp>
      <p:sp>
        <p:nvSpPr>
          <p:cNvPr id="86" name="CustomShape 4"/>
          <p:cNvSpPr/>
          <p:nvPr/>
        </p:nvSpPr>
        <p:spPr>
          <a:xfrm>
            <a:off x="0" y="0"/>
            <a:ext cx="2605680" cy="182520"/>
          </a:xfrm>
          <a:prstGeom prst="rect">
            <a:avLst/>
          </a:prstGeom>
          <a:solidFill>
            <a:srgbClr val="376092"/>
          </a:solidFill>
          <a:ln w="25560">
            <a:solidFill>
              <a:srgbClr val="3a5f8b"/>
            </a:solidFill>
            <a:round/>
          </a:ln>
        </p:spPr>
      </p:sp>
      <p:sp>
        <p:nvSpPr>
          <p:cNvPr id="87" name="CustomShape 5"/>
          <p:cNvSpPr/>
          <p:nvPr/>
        </p:nvSpPr>
        <p:spPr>
          <a:xfrm>
            <a:off x="0" y="209520"/>
            <a:ext cx="1515600" cy="57240"/>
          </a:xfrm>
          <a:prstGeom prst="rect">
            <a:avLst/>
          </a:prstGeom>
          <a:solidFill>
            <a:srgbClr val="00b050"/>
          </a:solidFill>
          <a:ln w="25560">
            <a:noFill/>
          </a:ln>
        </p:spPr>
      </p:sp>
      <p:pic>
        <p:nvPicPr>
          <p:cNvPr descr="" id="88" name="Рисунок 15"/>
          <p:cNvPicPr/>
          <p:nvPr/>
        </p:nvPicPr>
        <p:blipFill>
          <a:blip r:embed="rId1"/>
          <a:stretch>
            <a:fillRect/>
          </a:stretch>
        </p:blipFill>
        <p:spPr>
          <a:xfrm>
            <a:off x="7000920" y="357120"/>
            <a:ext cx="466200" cy="590040"/>
          </a:xfrm>
          <a:prstGeom prst="rect">
            <a:avLst/>
          </a:prstGeom>
          <a:ln>
            <a:noFill/>
          </a:ln>
        </p:spPr>
      </p:pic>
      <p:pic>
        <p:nvPicPr>
          <p:cNvPr descr="" id="89" name="Рисунок 17"/>
          <p:cNvPicPr/>
          <p:nvPr/>
        </p:nvPicPr>
        <p:blipFill>
          <a:blip r:embed="rId2"/>
          <a:stretch>
            <a:fillRect/>
          </a:stretch>
        </p:blipFill>
        <p:spPr>
          <a:xfrm>
            <a:off x="7541640" y="387360"/>
            <a:ext cx="1288800" cy="486000"/>
          </a:xfrm>
          <a:prstGeom prst="rect">
            <a:avLst/>
          </a:prstGeom>
          <a:ln>
            <a:noFill/>
          </a:ln>
        </p:spPr>
      </p:pic>
      <p:sp>
        <p:nvSpPr>
          <p:cNvPr id="90" name="CustomShape 6"/>
          <p:cNvSpPr/>
          <p:nvPr/>
        </p:nvSpPr>
        <p:spPr>
          <a:xfrm>
            <a:off x="6537960" y="5006520"/>
            <a:ext cx="2605680" cy="136800"/>
          </a:xfrm>
          <a:prstGeom prst="rect">
            <a:avLst/>
          </a:prstGeom>
          <a:solidFill>
            <a:srgbClr val="376092"/>
          </a:solidFill>
          <a:ln w="25560">
            <a:solidFill>
              <a:srgbClr val="3a5f8b"/>
            </a:solidFill>
            <a:round/>
          </a:ln>
        </p:spPr>
      </p:sp>
      <p:sp>
        <p:nvSpPr>
          <p:cNvPr id="91" name="CustomShape 7"/>
          <p:cNvSpPr/>
          <p:nvPr/>
        </p:nvSpPr>
        <p:spPr>
          <a:xfrm>
            <a:off x="7628040" y="4885560"/>
            <a:ext cx="1515600" cy="57240"/>
          </a:xfrm>
          <a:prstGeom prst="rect">
            <a:avLst/>
          </a:prstGeom>
          <a:solidFill>
            <a:srgbClr val="00b050"/>
          </a:solidFill>
          <a:ln w="25560">
            <a:noFill/>
          </a:ln>
        </p:spPr>
      </p:sp>
      <p:graphicFrame>
        <p:nvGraphicFramePr>
          <p:cNvPr id="92" name="Table 8"/>
          <p:cNvGraphicFramePr/>
          <p:nvPr/>
        </p:nvGraphicFramePr>
        <p:xfrm>
          <a:off x="357120" y="1428840"/>
          <a:ext cx="8357760" cy="2965680"/>
        </p:xfrm>
        <a:graphic>
          <a:graphicData uri="http://schemas.openxmlformats.org/drawingml/2006/table">
            <a:tbl>
              <a:tblPr/>
              <a:tblGrid>
                <a:gridCol w="1071360"/>
                <a:gridCol w="2928960"/>
                <a:gridCol w="857160"/>
                <a:gridCol w="571320"/>
                <a:gridCol w="642600"/>
                <a:gridCol w="571320"/>
                <a:gridCol w="571320"/>
                <a:gridCol w="571320"/>
                <a:gridCol w="572400"/>
              </a:tblGrid>
              <a:tr h="244080"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000">
                          <a:solidFill>
                            <a:srgbClr val="ffffff"/>
                          </a:solidFill>
                          <a:latin typeface="Calibri"/>
                        </a:rPr>
                        <a:t>Категория ДОУ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000">
                          <a:solidFill>
                            <a:srgbClr val="ffffff"/>
                          </a:solidFill>
                          <a:latin typeface="Calibri"/>
                        </a:rPr>
                        <a:t>Режим работы ДОУ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000">
                          <a:solidFill>
                            <a:srgbClr val="ffffff"/>
                          </a:solidFill>
                          <a:latin typeface="Calibri"/>
                        </a:rPr>
                        <a:t>Количество ДОУ в НМР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000">
                          <a:solidFill>
                            <a:srgbClr val="ffffff"/>
                          </a:solidFill>
                          <a:latin typeface="Calibri"/>
                        </a:rPr>
                        <a:t>Размер родительской платы</a:t>
                      </a:r>
                      <a:endParaRPr/>
                    </a:p>
                  </a:txBody>
                  <a:tcPr/>
                </a:tc>
              </a:tr>
              <a:tr h="700920"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</a:rPr>
                        <a:t>От 2 месяцев до 3 лет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</a:rPr>
                        <a:t>От 3 лет до прекращения образовательных отношений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</a:rPr>
                        <a:t>Разница</a:t>
                      </a:r>
                      <a:endParaRPr/>
                    </a:p>
                  </a:txBody>
                  <a:tcPr/>
                </a:tc>
              </a:tr>
              <a:tr h="419400"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</a:rPr>
                        <a:t>2019г. 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</a:rPr>
                        <a:t>2020г.</a:t>
                      </a:r>
                      <a:endParaRPr/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</a:rPr>
                        <a:t>2019г. 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</a:rPr>
                        <a:t>2020г.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</a:rPr>
                        <a:t>2019г. 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</a:rPr>
                        <a:t>2020г.</a:t>
                      </a:r>
                      <a:endParaRPr/>
                    </a:p>
                  </a:txBody>
                  <a:tcPr/>
                </a:tc>
              </a:tr>
              <a:tr h="761760">
                <a:tc>
                  <a:txBody>
                    <a:bodyPr anchor="ctr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</a:rPr>
                        <a:t>Сельские ДОУ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 дней – 12 часов</a:t>
                      </a: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(Шереметьевка 1, Трудовой, Сухарево, Кармалы, Б.Афанасово, Городище, Каенлы, , Старошешминск, Шингальчи, Ташлык, В.Уратьма, Верхние Челны, Ниж. Челны, Красный Ключ, Прости)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15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3251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3259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3158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3229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+8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+71</a:t>
                      </a:r>
                      <a:endParaRPr/>
                    </a:p>
                  </a:txBody>
                  <a:tcPr/>
                </a:tc>
              </a:tr>
              <a:tr h="419400">
                <a:tc>
                  <a:txBody>
                    <a:bodyPr anchor="ctr" bIns="0" lIns="68400" rIns="68400" tIns="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 дней – 9 часов</a:t>
                      </a: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    (Камский,)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2766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2887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2848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2977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+121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+129</a:t>
                      </a:r>
                      <a:endParaRPr/>
                    </a:p>
                  </a:txBody>
                  <a:tcPr/>
                </a:tc>
              </a:tr>
              <a:tr h="420120">
                <a:tc>
                  <a:txBody>
                    <a:bodyPr anchor="ctr" bIns="0" lIns="68400" rIns="68400" tIns="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 дней – 10,5 часов</a:t>
                      </a: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(Елантово, Болгары, Нижняя Уратьма,)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2811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2937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2871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3003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+121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0" lIns="68400" rIns="68400" tIns="0"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+132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